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3"/>
  </p:notesMasterIdLst>
  <p:sldIdLst>
    <p:sldId id="256" r:id="rId2"/>
    <p:sldId id="311" r:id="rId3"/>
    <p:sldId id="312" r:id="rId4"/>
    <p:sldId id="313" r:id="rId5"/>
    <p:sldId id="314" r:id="rId6"/>
    <p:sldId id="315" r:id="rId7"/>
    <p:sldId id="316" r:id="rId8"/>
    <p:sldId id="317" r:id="rId9"/>
    <p:sldId id="318" r:id="rId10"/>
    <p:sldId id="319" r:id="rId11"/>
    <p:sldId id="320" r:id="rId12"/>
  </p:sldIdLst>
  <p:sldSz cx="9144000" cy="5143500" type="screen16x9"/>
  <p:notesSz cx="6858000" cy="9144000"/>
  <p:embeddedFontLst>
    <p:embeddedFont>
      <p:font typeface="Albert Sans" panose="020B0604020202020204" charset="0"/>
      <p:regular r:id="rId14"/>
      <p:bold r:id="rId15"/>
      <p:italic r:id="rId16"/>
      <p:boldItalic r:id="rId17"/>
    </p:embeddedFont>
    <p:embeddedFont>
      <p:font typeface="Alexandria Medium" panose="020B0604020202020204" charset="-78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EEF48E0-9A8E-4291-A92B-A5A9DAB6CB15}">
  <a:tblStyle styleId="{2EEF48E0-9A8E-4291-A92B-A5A9DAB6CB1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87037AB-C6F1-4633-9D74-3013E76BB5A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58abb5f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558abb5f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-19689" t="41478" r="19690" b="227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1750" y="1958600"/>
            <a:ext cx="4280100" cy="26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572000" y="535000"/>
            <a:ext cx="38604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lt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0"/>
          <p:cNvPicPr preferRelativeResize="0"/>
          <p:nvPr/>
        </p:nvPicPr>
        <p:blipFill rotWithShape="1">
          <a:blip r:embed="rId2">
            <a:alphaModFix/>
          </a:blip>
          <a:srcRect l="-6643" t="13471" r="27548" b="-35825"/>
          <a:stretch/>
        </p:blipFill>
        <p:spPr>
          <a:xfrm flipH="1">
            <a:off x="-10680" y="-2437"/>
            <a:ext cx="33212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 flipH="1">
            <a:off x="-10680" y="-2437"/>
            <a:ext cx="9144080" cy="51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1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1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 rotWithShape="1">
          <a:blip r:embed="rId3">
            <a:alphaModFix/>
          </a:blip>
          <a:srcRect l="36283" t="30" r="-6" b="-40"/>
          <a:stretch/>
        </p:blipFill>
        <p:spPr>
          <a:xfrm rot="10800000">
            <a:off x="5864950" y="-3275"/>
            <a:ext cx="32790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715100" y="33280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20742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7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4572000" y="535000"/>
            <a:ext cx="38568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1189750" y="1742900"/>
            <a:ext cx="2907600" cy="21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5046650" y="1742900"/>
            <a:ext cx="2907600" cy="21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 rotWithShape="1">
          <a:blip r:embed="rId2">
            <a:alphaModFix/>
          </a:blip>
          <a:srcRect l="130683" t="-50527" r="175247" b="34585"/>
          <a:stretch/>
        </p:blipFill>
        <p:spPr>
          <a:xfrm>
            <a:off x="1325" y="-1637"/>
            <a:ext cx="91414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3856800" cy="95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715100" y="1641400"/>
            <a:ext cx="3856800" cy="72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7"/>
          <p:cNvSpPr>
            <a:spLocks noGrp="1"/>
          </p:cNvSpPr>
          <p:nvPr>
            <p:ph type="pic" idx="2"/>
          </p:nvPr>
        </p:nvSpPr>
        <p:spPr>
          <a:xfrm>
            <a:off x="5714900" y="-75"/>
            <a:ext cx="342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 rotWithShape="1">
          <a:blip r:embed="rId2">
            <a:alphaModFix/>
          </a:blip>
          <a:srcRect l="-19689" t="41478" r="19690" b="227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23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9"/>
          <p:cNvPicPr preferRelativeResize="0"/>
          <p:nvPr/>
        </p:nvPicPr>
        <p:blipFill rotWithShape="1">
          <a:blip r:embed="rId2">
            <a:alphaModFix/>
          </a:blip>
          <a:srcRect l="7043" t="47434" r="-48486" b="-26994"/>
          <a:stretch/>
        </p:blipFill>
        <p:spPr>
          <a:xfrm rot="10800000" flipH="1">
            <a:off x="-12" y="-2285"/>
            <a:ext cx="9144000" cy="514807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5925300" cy="12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4572000" y="3358100"/>
            <a:ext cx="3856800" cy="12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1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11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715100" y="3068600"/>
            <a:ext cx="7713900" cy="15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subTitle" idx="1"/>
          </p:nvPr>
        </p:nvSpPr>
        <p:spPr>
          <a:xfrm>
            <a:off x="4572000" y="535000"/>
            <a:ext cx="38568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 rotWithShape="1">
          <a:blip r:embed="rId2">
            <a:alphaModFix/>
          </a:blip>
          <a:srcRect l="-19689" t="41478" r="19690" b="2272"/>
          <a:stretch/>
        </p:blipFill>
        <p:spPr>
          <a:xfrm rot="10800000" flipH="1">
            <a:off x="0" y="-2285"/>
            <a:ext cx="9144000" cy="514807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715100" y="2259575"/>
            <a:ext cx="4276800" cy="231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7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4572000" y="535000"/>
            <a:ext cx="3856500" cy="80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083700"/>
            <a:ext cx="7713900" cy="3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61" r:id="rId9"/>
    <p:sldLayoutId id="2147483676" r:id="rId10"/>
    <p:sldLayoutId id="2147483677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ctrTitle"/>
          </p:nvPr>
        </p:nvSpPr>
        <p:spPr>
          <a:xfrm>
            <a:off x="952539" y="1604836"/>
            <a:ext cx="7477599" cy="26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ru-RU" sz="3600" dirty="0"/>
              <a:t>ПРЕЗЕНТАЦИЯ </a:t>
            </a:r>
            <a:br>
              <a:rPr lang="ru-RU" sz="3600" dirty="0"/>
            </a:br>
            <a:r>
              <a:rPr lang="ru-RU" sz="3600" dirty="0"/>
              <a:t>по производственной практике (по профилю специальности)</a:t>
            </a:r>
            <a:br>
              <a:rPr lang="ru-RU" dirty="0"/>
            </a:br>
            <a:endParaRPr sz="4000" dirty="0"/>
          </a:p>
        </p:txBody>
      </p:sp>
      <p:sp>
        <p:nvSpPr>
          <p:cNvPr id="191" name="Google Shape;191;p35"/>
          <p:cNvSpPr txBox="1">
            <a:spLocks noGrp="1"/>
          </p:cNvSpPr>
          <p:nvPr>
            <p:ph type="subTitle" idx="1"/>
          </p:nvPr>
        </p:nvSpPr>
        <p:spPr>
          <a:xfrm>
            <a:off x="5405200" y="3662685"/>
            <a:ext cx="3738800" cy="5920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Выполнила: Степанова Дарья Дмитриевна,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студентка 331 группы.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Проверил: Романов Василий Анатольевич</a:t>
            </a:r>
            <a:endParaRPr dirty="0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8628787-AFA6-441E-8623-983B26E8DD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03788"/>
              </p:ext>
            </p:extLst>
          </p:nvPr>
        </p:nvGraphicFramePr>
        <p:xfrm>
          <a:off x="711750" y="93694"/>
          <a:ext cx="7959178" cy="105156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{2EEF48E0-9A8E-4291-A92B-A5A9DAB6CB15}</a:tableStyleId>
              </a:tblPr>
              <a:tblGrid>
                <a:gridCol w="7959178">
                  <a:extLst>
                    <a:ext uri="{9D8B030D-6E8A-4147-A177-3AD203B41FA5}">
                      <a16:colId xmlns:a16="http://schemas.microsoft.com/office/drawing/2014/main" val="104420454"/>
                    </a:ext>
                  </a:extLst>
                </a:gridCol>
              </a:tblGrid>
              <a:tr h="3701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100" spc="100" dirty="0">
                          <a:effectLst/>
                        </a:rPr>
                        <a:t>МИНИСТЕРСТВО НАУКИ И ВЫСШЕГО ОБРАЗОВАНИЯ РОССИЙСКОЙ ФЕДЕРАЦИИ</a:t>
                      </a:r>
                      <a:endParaRPr lang="ru-RU" sz="1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600" cap="all" dirty="0">
                          <a:effectLst/>
                        </a:rPr>
                        <a:t>федеральное государственное АВТОНОМНОЕ образовательное учреждение высшего образования</a:t>
                      </a:r>
                      <a:endParaRPr lang="ru-RU" sz="1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«Национальный исследовательский ядерный университет «МИФИ»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6442819"/>
                  </a:ext>
                </a:extLst>
              </a:tr>
              <a:tr h="5523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 err="1">
                          <a:effectLst/>
                        </a:rPr>
                        <a:t>Димитровградский</a:t>
                      </a:r>
                      <a:r>
                        <a:rPr lang="ru-RU" sz="1200" dirty="0">
                          <a:effectLst/>
                        </a:rPr>
                        <a:t> инженерно-технологический институт –</a:t>
                      </a:r>
                      <a:endParaRPr lang="ru-RU" sz="1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филиал федерального государственного автономного образовательного учреждения высшего образования «Национальный исследовательский ядерный университет «МИФИ»</a:t>
                      </a:r>
                      <a:endParaRPr lang="ru-RU" sz="1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(ДИТИ НИЯУ МИФИ)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10703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D4191AC-53A1-4C73-83CB-943BB56D1110}"/>
              </a:ext>
            </a:extLst>
          </p:cNvPr>
          <p:cNvSpPr txBox="1"/>
          <p:nvPr/>
        </p:nvSpPr>
        <p:spPr>
          <a:xfrm>
            <a:off x="3634884" y="4742029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Димитровград,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CF78EC-30FF-4C88-948B-B76D62D77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68" y="308172"/>
            <a:ext cx="6493774" cy="954000"/>
          </a:xfrm>
        </p:spPr>
        <p:txBody>
          <a:bodyPr/>
          <a:lstStyle/>
          <a:p>
            <a:r>
              <a:rPr lang="ru-RU" dirty="0"/>
              <a:t>Список использованных источников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F89E04E-465D-42EC-82D2-12CF06FEA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2448" y="899022"/>
            <a:ext cx="7585383" cy="726300"/>
          </a:xfrm>
        </p:spPr>
        <p:txBody>
          <a:bodyPr/>
          <a:lstStyle/>
          <a:p>
            <a:pPr marL="152400" indent="0">
              <a:buNone/>
            </a:pPr>
            <a:r>
              <a:rPr lang="ru-RU" b="1" dirty="0"/>
              <a:t>1 Нормативно-правовые акты </a:t>
            </a:r>
            <a:endParaRPr lang="ru-RU" dirty="0"/>
          </a:p>
          <a:p>
            <a:pPr marL="152400" indent="0">
              <a:buNone/>
            </a:pPr>
            <a:r>
              <a:rPr lang="ru-RU" dirty="0"/>
              <a:t>1. Федеральный закон от 26 июля 2017 г. № 187-ФЗ «О безопасности критической информационной инфраструктуры Российской Федерации».</a:t>
            </a:r>
          </a:p>
          <a:p>
            <a:pPr marL="152400" indent="0">
              <a:buNone/>
            </a:pPr>
            <a:r>
              <a:rPr lang="ru-RU" dirty="0"/>
              <a:t>2. Федеральный закон от 27 июля 2006 г. № 152-ФЗ «О персональных данных».</a:t>
            </a:r>
          </a:p>
          <a:p>
            <a:pPr marL="152400" indent="0" fontAlgn="base">
              <a:buNone/>
            </a:pPr>
            <a:r>
              <a:rPr lang="ru-RU"/>
              <a:t>3</a:t>
            </a:r>
            <a:r>
              <a:rPr lang="ru-RU" dirty="0"/>
              <a:t>. Федеральный закон от 27 июля 2006 г. № 149-ФЗ «Об информации, информационных технологиях и о защите информации».</a:t>
            </a:r>
          </a:p>
          <a:p>
            <a:pPr marL="152400" indent="0">
              <a:buNone/>
            </a:pPr>
            <a:r>
              <a:rPr lang="x-none" b="1" dirty="0"/>
              <a:t> </a:t>
            </a:r>
            <a:endParaRPr lang="ru-RU" dirty="0"/>
          </a:p>
          <a:p>
            <a:pPr marL="152400" indent="0">
              <a:buNone/>
            </a:pPr>
            <a:r>
              <a:rPr lang="ru-RU" b="1" dirty="0"/>
              <a:t>2 Учебная и специальная литература</a:t>
            </a:r>
            <a:endParaRPr lang="ru-RU" dirty="0"/>
          </a:p>
          <a:p>
            <a:pPr marL="152400" indent="0">
              <a:buNone/>
            </a:pPr>
            <a:r>
              <a:rPr lang="ru-RU" dirty="0"/>
              <a:t>4. Морозов Е.А. Разработка программного обеспечения: методологии и инструменты. СПб.: БХВ-Петербург, 2023.</a:t>
            </a:r>
          </a:p>
          <a:p>
            <a:pPr marL="152400" indent="0">
              <a:buNone/>
            </a:pPr>
            <a:r>
              <a:rPr lang="ru-RU" dirty="0"/>
              <a:t>5. Кравцов С.В. Базы данных и СУБД. М.: ДМК Пресс, 2022.</a:t>
            </a:r>
          </a:p>
          <a:p>
            <a:pPr marL="152400" indent="0">
              <a:buNone/>
            </a:pPr>
            <a:r>
              <a:rPr lang="ru-RU" dirty="0"/>
              <a:t>6. Воронин И.Н. Информационная безопасность и защита данных. СПб.: Питер, 2024.</a:t>
            </a:r>
          </a:p>
          <a:p>
            <a:pPr marL="152400" indent="0">
              <a:buNone/>
            </a:pPr>
            <a:r>
              <a:rPr lang="ru-RU" dirty="0"/>
              <a:t> </a:t>
            </a:r>
          </a:p>
          <a:p>
            <a:pPr marL="152400" indent="0">
              <a:buNone/>
            </a:pPr>
            <a:r>
              <a:rPr lang="ru-RU" b="1" dirty="0"/>
              <a:t>3 Электронные ресурсы</a:t>
            </a:r>
            <a:endParaRPr lang="ru-RU" dirty="0"/>
          </a:p>
          <a:p>
            <a:pPr marL="152400" indent="0">
              <a:buNone/>
            </a:pPr>
            <a:r>
              <a:rPr lang="ru-RU" b="1" dirty="0"/>
              <a:t>7</a:t>
            </a:r>
            <a:r>
              <a:rPr lang="ru-RU" dirty="0"/>
              <a:t>. metanit.com посвящён различным языкам и технологиям программирования, компьютерам, мобильным платформам и ИТ-технологиям. https://metanit.com/</a:t>
            </a:r>
          </a:p>
          <a:p>
            <a:pPr marL="152400" indent="0">
              <a:buNone/>
            </a:pPr>
            <a:r>
              <a:rPr lang="ru-RU" dirty="0"/>
              <a:t>8. Сайт developer.android.com предназначен для разработчиков </a:t>
            </a:r>
            <a:r>
              <a:rPr lang="ru-RU" dirty="0" err="1"/>
              <a:t>Android</a:t>
            </a:r>
            <a:r>
              <a:rPr lang="ru-RU" dirty="0"/>
              <a:t>. https://developer.android.com/studio/write/add-resources?hl=ru</a:t>
            </a:r>
          </a:p>
          <a:p>
            <a:pPr marL="152400" indent="0">
              <a:buNone/>
            </a:pPr>
            <a:r>
              <a:rPr lang="ru-RU" dirty="0"/>
              <a:t>9. Сайт developer.mozilla.org (MDN </a:t>
            </a:r>
            <a:r>
              <a:rPr lang="ru-RU" dirty="0" err="1"/>
              <a:t>Web</a:t>
            </a:r>
            <a:r>
              <a:rPr lang="ru-RU" dirty="0"/>
              <a:t> </a:t>
            </a:r>
            <a:r>
              <a:rPr lang="ru-RU" dirty="0" err="1"/>
              <a:t>Docs</a:t>
            </a:r>
            <a:r>
              <a:rPr lang="ru-RU" dirty="0"/>
              <a:t>) — ресурс для веб-разработчиков, который содержит документацию, руководства и обучающие материалы по различным веб-технологиям, включая HTML, CSS и </a:t>
            </a:r>
            <a:r>
              <a:rPr lang="ru-RU" dirty="0" err="1"/>
              <a:t>JavaScript</a:t>
            </a:r>
            <a:r>
              <a:rPr lang="ru-RU" dirty="0"/>
              <a:t>. https://developer.mozilla.org/ru/</a:t>
            </a:r>
          </a:p>
          <a:p>
            <a:pPr marL="1524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17562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BE80DC-17B0-4D8F-810F-66FD6B464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50" y="2101530"/>
            <a:ext cx="7713900" cy="2317200"/>
          </a:xfrm>
        </p:spPr>
        <p:txBody>
          <a:bodyPr/>
          <a:lstStyle/>
          <a:p>
            <a:pPr algn="ctr"/>
            <a:r>
              <a:rPr lang="ru-RU" sz="48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103100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7F0C5F-1428-42D7-B1CA-D6A98DDE0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333" y="343846"/>
            <a:ext cx="7708800" cy="1253700"/>
          </a:xfrm>
        </p:spPr>
        <p:txBody>
          <a:bodyPr/>
          <a:lstStyle/>
          <a:p>
            <a:r>
              <a:rPr lang="ru-RU" sz="2800" dirty="0"/>
              <a:t>Содержание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17DB738D-41A1-4451-A3F4-D97E1390E4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9759" y="1265102"/>
            <a:ext cx="6522028" cy="388200"/>
          </a:xfrm>
        </p:spPr>
        <p:txBody>
          <a:bodyPr/>
          <a:lstStyle/>
          <a:p>
            <a:pPr marL="495300" indent="-342900">
              <a:buAutoNum type="arabicPeriod"/>
            </a:pPr>
            <a:r>
              <a:rPr lang="ru-RU" dirty="0"/>
              <a:t>Ознакомление с предприятием</a:t>
            </a:r>
          </a:p>
          <a:p>
            <a:pPr marL="495300" indent="-342900">
              <a:buAutoNum type="arabicPeriod"/>
            </a:pPr>
            <a:r>
              <a:rPr lang="ru-RU" dirty="0"/>
              <a:t>Разработка прикладной программы</a:t>
            </a:r>
          </a:p>
          <a:p>
            <a:pPr marL="495300" indent="-342900">
              <a:buAutoNum type="arabicPeriod"/>
            </a:pPr>
            <a:r>
              <a:rPr lang="ru-RU" dirty="0"/>
              <a:t>База данных</a:t>
            </a:r>
          </a:p>
          <a:p>
            <a:pPr marL="495300" indent="-342900">
              <a:buAutoNum type="arabicPeriod"/>
            </a:pPr>
            <a:r>
              <a:rPr lang="ru-RU" dirty="0"/>
              <a:t>Тестирование</a:t>
            </a:r>
          </a:p>
          <a:p>
            <a:pPr marL="495300" indent="-342900">
              <a:buAutoNum type="arabicPeriod"/>
            </a:pPr>
            <a:r>
              <a:rPr lang="ru-RU" dirty="0"/>
              <a:t>Разработка мобильного приложения</a:t>
            </a:r>
          </a:p>
          <a:p>
            <a:pPr marL="495300" indent="-342900">
              <a:buAutoNum type="arabicPeriod"/>
            </a:pPr>
            <a:r>
              <a:rPr lang="ru-RU" dirty="0"/>
              <a:t>Задание работодателя</a:t>
            </a:r>
          </a:p>
          <a:p>
            <a:pPr marL="495300" indent="-342900">
              <a:buAutoNum type="arabicPeriod"/>
            </a:pPr>
            <a:r>
              <a:rPr lang="ru-RU" dirty="0"/>
              <a:t>Оформление документации</a:t>
            </a:r>
          </a:p>
          <a:p>
            <a:pPr marL="495300" indent="-342900">
              <a:buAutoNum type="arabicPeriod"/>
            </a:pPr>
            <a:r>
              <a:rPr lang="ru-RU" dirty="0"/>
              <a:t>Список использованных источников</a:t>
            </a:r>
          </a:p>
        </p:txBody>
      </p:sp>
    </p:spTree>
    <p:extLst>
      <p:ext uri="{BB962C8B-B14F-4D97-AF65-F5344CB8AC3E}">
        <p14:creationId xmlns:p14="http://schemas.microsoft.com/office/powerpoint/2010/main" val="4047529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1052E5-B240-46B4-A872-D9794E74E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99170"/>
            <a:ext cx="7077210" cy="1250400"/>
          </a:xfrm>
        </p:spPr>
        <p:txBody>
          <a:bodyPr/>
          <a:lstStyle/>
          <a:p>
            <a:r>
              <a:rPr lang="ru-RU" sz="2800" dirty="0"/>
              <a:t>Ознакомление с предприятием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8F6BC6B-70A0-4657-BF71-AD6D0E3D7D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219" y="1138994"/>
            <a:ext cx="7764781" cy="1250400"/>
          </a:xfrm>
        </p:spPr>
        <p:txBody>
          <a:bodyPr/>
          <a:lstStyle/>
          <a:p>
            <a:pPr algn="just"/>
            <a:r>
              <a:rPr lang="ru-RU" dirty="0"/>
              <a:t>На данном этапе был проведен инструктаж по технике безопасности, а также ознакомление с предприятием «АИС Город».</a:t>
            </a:r>
          </a:p>
          <a:p>
            <a:pPr algn="just"/>
            <a:r>
              <a:rPr lang="ru-RU" dirty="0"/>
              <a:t>Также были установлены инструментальные программные средства для разработки ПО, такие как</a:t>
            </a:r>
            <a:r>
              <a:rPr lang="en-US" dirty="0"/>
              <a:t>: Visual Studio, Visual Studio Code, Android Studio, Git Bush, SQL Server Management Studio.</a:t>
            </a:r>
            <a:endParaRPr lang="ru-RU" dirty="0"/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185DB33C-F061-4822-9FE4-2C26E6C92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63" y="2847165"/>
            <a:ext cx="3600894" cy="72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icture background">
            <a:extLst>
              <a:ext uri="{FF2B5EF4-FFF2-40B4-BE49-F238E27FC236}">
                <a16:creationId xmlns:a16="http://schemas.microsoft.com/office/drawing/2014/main" id="{CE89D22C-4722-4B89-94DA-91AB7EF00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915" y="3358100"/>
            <a:ext cx="1487036" cy="148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7AE055-91DE-4F0F-AE65-B3BBA8CD9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315" y="2389394"/>
            <a:ext cx="1373267" cy="137326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9A65F3-335B-45B9-9A8F-1FBD92A15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2950" y="3639794"/>
            <a:ext cx="1250683" cy="121016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E7730A4-6835-4A52-A67C-C7CC2ED6B8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819" y="3576095"/>
            <a:ext cx="3671777" cy="1088327"/>
          </a:xfrm>
          <a:prstGeom prst="rect">
            <a:avLst/>
          </a:prstGeom>
        </p:spPr>
      </p:pic>
      <p:pic>
        <p:nvPicPr>
          <p:cNvPr id="2052" name="Picture 4" descr="Picture background">
            <a:extLst>
              <a:ext uri="{FF2B5EF4-FFF2-40B4-BE49-F238E27FC236}">
                <a16:creationId xmlns:a16="http://schemas.microsoft.com/office/drawing/2014/main" id="{054200A6-AAC4-4625-8C7C-C9A4DDE00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601" y="2514330"/>
            <a:ext cx="2477613" cy="154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544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B881477A-5034-46D4-ADC6-EC382C8717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929" y="1707517"/>
            <a:ext cx="3353896" cy="2179800"/>
          </a:xfrm>
        </p:spPr>
        <p:txBody>
          <a:bodyPr/>
          <a:lstStyle/>
          <a:p>
            <a:pPr algn="just"/>
            <a:r>
              <a:rPr lang="ru-RU" sz="1400" dirty="0"/>
              <a:t>Была разработана прикладная программа для работы со связными таблицами с использованием </a:t>
            </a:r>
            <a:r>
              <a:rPr lang="en-US" sz="1400" dirty="0"/>
              <a:t>Visual C# </a:t>
            </a:r>
            <a:r>
              <a:rPr lang="ru-RU" sz="1400" dirty="0"/>
              <a:t>и технологии </a:t>
            </a:r>
            <a:r>
              <a:rPr lang="en-US" sz="1400" dirty="0"/>
              <a:t>ADO.NET.</a:t>
            </a:r>
            <a:endParaRPr lang="ru-RU" sz="1400" dirty="0"/>
          </a:p>
          <a:p>
            <a:pPr algn="just"/>
            <a:r>
              <a:rPr lang="ru-RU" sz="1400" dirty="0"/>
              <a:t>Программа выполняет учет заявок на ремонт оборудования.</a:t>
            </a:r>
          </a:p>
          <a:p>
            <a:pPr algn="just"/>
            <a:r>
              <a:rPr lang="ru-RU" sz="1400" dirty="0"/>
              <a:t>Программа включает в себя главную форму, форму авторизации, формы добавления и изменения.</a:t>
            </a:r>
          </a:p>
          <a:p>
            <a:pPr algn="just"/>
            <a:endParaRPr lang="ru-RU" sz="1400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5B58C00-6A94-4345-874B-034FE516A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768" y="177762"/>
            <a:ext cx="4027021" cy="721183"/>
          </a:xfrm>
        </p:spPr>
        <p:txBody>
          <a:bodyPr/>
          <a:lstStyle/>
          <a:p>
            <a:r>
              <a:rPr lang="ru-RU" sz="2800" dirty="0"/>
              <a:t>Разработка прикладной программы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AAB964-52D1-4B7D-A10B-62A8744216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51611" y="248093"/>
            <a:ext cx="2230976" cy="182724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D5190A-B775-4145-A941-8C6DE9BB59A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51611" y="2145665"/>
            <a:ext cx="5204460" cy="268097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11B2AC7-ECC9-4FA1-9C67-880418204C8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43635" y="105697"/>
            <a:ext cx="2838098" cy="211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275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8CB40A-8688-4A5C-937D-336F4920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969" y="394624"/>
            <a:ext cx="5925300" cy="1250400"/>
          </a:xfrm>
        </p:spPr>
        <p:txBody>
          <a:bodyPr/>
          <a:lstStyle/>
          <a:p>
            <a:r>
              <a:rPr lang="ru-RU" sz="2800" dirty="0"/>
              <a:t>База данных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8AE7B45-1019-41CD-9283-DB39098B04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8969" y="1108410"/>
            <a:ext cx="7215963" cy="1250400"/>
          </a:xfrm>
        </p:spPr>
        <p:txBody>
          <a:bodyPr/>
          <a:lstStyle/>
          <a:p>
            <a:r>
              <a:rPr lang="ru-RU" dirty="0"/>
              <a:t>Я разработала базу данных для моего прикладного приложения и связала их.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55B3B6A-F96F-4A92-8A89-097EBEC5FC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08969" y="1625578"/>
            <a:ext cx="7270876" cy="118562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130DD7-C728-4AB6-A600-341489AD3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69" y="2978288"/>
            <a:ext cx="3763031" cy="187739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69B1BA7-7733-4E27-A054-891F88997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234" y="3270046"/>
            <a:ext cx="3671777" cy="108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54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66201E-EC0B-4F48-95CF-B76CC690E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dirty="0"/>
              <a:t>Тестирование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AFC155-BBEB-4A20-AA05-4AC1129A64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333" y="1125850"/>
            <a:ext cx="5239132" cy="788010"/>
          </a:xfrm>
        </p:spPr>
        <p:txBody>
          <a:bodyPr/>
          <a:lstStyle/>
          <a:p>
            <a:pPr marL="152400" indent="0" algn="just">
              <a:buNone/>
            </a:pPr>
            <a:r>
              <a:rPr lang="ru-RU" sz="1400" dirty="0"/>
              <a:t>Рефакторинг – это систематическая переработка кода, направленная на повышение его качества, читаемости и простоты сопровождения без добавления новой функциональности или изменения логики работы приложения.</a:t>
            </a:r>
          </a:p>
          <a:p>
            <a:pPr marL="152400" indent="0" algn="just">
              <a:buNone/>
            </a:pPr>
            <a:r>
              <a:rPr lang="ru-RU" sz="1400" dirty="0"/>
              <a:t>Также было выполнено тестирование с помощью которого я</a:t>
            </a:r>
            <a:r>
              <a:rPr lang="ru-RU" dirty="0"/>
              <a:t> </a:t>
            </a:r>
            <a:r>
              <a:rPr lang="ru-RU" sz="1400" dirty="0"/>
              <a:t>проверила и исправила функциональность отдельных, изолированных компонентов</a:t>
            </a:r>
            <a:r>
              <a:rPr lang="ru-RU" dirty="0"/>
              <a:t>.</a:t>
            </a:r>
            <a:endParaRPr lang="ru-RU" sz="1400" dirty="0"/>
          </a:p>
          <a:p>
            <a:pPr marL="152400" indent="0" algn="just">
              <a:buNone/>
            </a:pP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69F799-95CC-4E1B-A0C2-97E5C1FD5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740" y="2800979"/>
            <a:ext cx="3572540" cy="219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44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A58097-5C7A-43B1-9E18-C4675FD8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980" y="240169"/>
            <a:ext cx="7713900" cy="1539900"/>
          </a:xfrm>
        </p:spPr>
        <p:txBody>
          <a:bodyPr/>
          <a:lstStyle/>
          <a:p>
            <a:r>
              <a:rPr lang="ru-RU" sz="2800" dirty="0"/>
              <a:t>Разработка мобильного приложения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38F0A9F-A20A-453C-AFDD-663DC0DDCD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257844"/>
            <a:ext cx="3856800" cy="388200"/>
          </a:xfrm>
        </p:spPr>
        <p:txBody>
          <a:bodyPr/>
          <a:lstStyle/>
          <a:p>
            <a:pPr algn="just"/>
            <a:r>
              <a:rPr lang="ru-RU" dirty="0"/>
              <a:t>	С помощью приложения </a:t>
            </a:r>
            <a:r>
              <a:rPr lang="en-US" dirty="0"/>
              <a:t>Android Studio </a:t>
            </a:r>
            <a:r>
              <a:rPr lang="ru-RU" dirty="0"/>
              <a:t>разработала мобильное приложение, которое включает в себя форму авторизации, главную форму, формы с таблицами, а также форму статистики.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A948F6B-773A-4A21-AC62-D9F402864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875" y="1010119"/>
            <a:ext cx="1885306" cy="394630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25CEC8-D26C-47E3-9FD3-9536D8E7E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744" y="1010119"/>
            <a:ext cx="1788772" cy="394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84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D62F7E-8F42-47C4-BADE-68D6FA718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05" y="506747"/>
            <a:ext cx="5925300" cy="1250400"/>
          </a:xfrm>
        </p:spPr>
        <p:txBody>
          <a:bodyPr/>
          <a:lstStyle/>
          <a:p>
            <a:r>
              <a:rPr lang="ru-RU" sz="2800" dirty="0"/>
              <a:t>Задание работодателя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4DF7728-ECCB-4EC9-9D65-2761927D3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227" y="1250466"/>
            <a:ext cx="7874699" cy="1250400"/>
          </a:xfrm>
        </p:spPr>
        <p:txBody>
          <a:bodyPr/>
          <a:lstStyle/>
          <a:p>
            <a:r>
              <a:rPr lang="ru-RU" dirty="0"/>
              <a:t>Я выполнила задание, данное работодателем. Сверстала сайт по макету </a:t>
            </a:r>
            <a:r>
              <a:rPr lang="en-US" dirty="0" err="1"/>
              <a:t>Figma</a:t>
            </a:r>
            <a:r>
              <a:rPr lang="ru-RU" dirty="0"/>
              <a:t>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B4A2438-B570-409B-AF94-674FCCA11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849" y="1827472"/>
            <a:ext cx="1630326" cy="81516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7A0460-E0D3-4980-90D0-4012286A5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59" y="1875666"/>
            <a:ext cx="5067651" cy="21961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D9DDEEC-5B9E-4A08-B6FD-72592DD66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90" y="2814573"/>
            <a:ext cx="4888030" cy="200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604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80A604-2DB3-4DA4-BFBA-B744617CC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742" y="530011"/>
            <a:ext cx="5756584" cy="1206639"/>
          </a:xfrm>
        </p:spPr>
        <p:txBody>
          <a:bodyPr/>
          <a:lstStyle/>
          <a:p>
            <a:r>
              <a:rPr lang="ru-RU" sz="2800" dirty="0"/>
              <a:t>Оформление документации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DFCFF97-581E-4D67-B8B6-41AD7998A0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5742" y="1252800"/>
            <a:ext cx="3856500" cy="809100"/>
          </a:xfrm>
        </p:spPr>
        <p:txBody>
          <a:bodyPr/>
          <a:lstStyle/>
          <a:p>
            <a:pPr marL="152400" indent="0">
              <a:buNone/>
            </a:pPr>
            <a:r>
              <a:rPr lang="ru-RU" dirty="0"/>
              <a:t>Оформила отчет о прохождении производственной практики и создала презентацию.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B0CA0D6-3D1D-4C13-9C9C-3477F1779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242" y="1598871"/>
            <a:ext cx="3459126" cy="19457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29616B-C910-49A4-9F40-903928779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273" y="3154009"/>
            <a:ext cx="1915745" cy="174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15444"/>
      </p:ext>
    </p:extLst>
  </p:cSld>
  <p:clrMapOvr>
    <a:masterClrMapping/>
  </p:clrMapOvr>
</p:sld>
</file>

<file path=ppt/theme/theme1.xml><?xml version="1.0" encoding="utf-8"?>
<a:theme xmlns:a="http://schemas.openxmlformats.org/drawingml/2006/main" name="Lead Funnel by Slidesgo">
  <a:themeElements>
    <a:clrScheme name="Simple Light">
      <a:dk1>
        <a:srgbClr val="15110E"/>
      </a:dk1>
      <a:lt1>
        <a:srgbClr val="FEFFF6"/>
      </a:lt1>
      <a:dk2>
        <a:srgbClr val="C2F5CC"/>
      </a:dk2>
      <a:lt2>
        <a:srgbClr val="52B878"/>
      </a:lt2>
      <a:accent1>
        <a:srgbClr val="13693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110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555</Words>
  <Application>Microsoft Office PowerPoint</Application>
  <PresentationFormat>Экран (16:9)</PresentationFormat>
  <Paragraphs>54</Paragraphs>
  <Slides>11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Albert Sans</vt:lpstr>
      <vt:lpstr>Times New Roman</vt:lpstr>
      <vt:lpstr>Alexandria Medium</vt:lpstr>
      <vt:lpstr>Lead Funnel by Slidesgo</vt:lpstr>
      <vt:lpstr>ПРЕЗЕНТАЦИЯ  по производственной практике (по профилю специальности) </vt:lpstr>
      <vt:lpstr>Содержание</vt:lpstr>
      <vt:lpstr>Ознакомление с предприятием</vt:lpstr>
      <vt:lpstr>Разработка прикладной программы</vt:lpstr>
      <vt:lpstr>База данных</vt:lpstr>
      <vt:lpstr>Тестирование</vt:lpstr>
      <vt:lpstr>Разработка мобильного приложения</vt:lpstr>
      <vt:lpstr>Задание работодателя</vt:lpstr>
      <vt:lpstr>Оформление документации</vt:lpstr>
      <vt:lpstr>Список использованных источников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 по производственной практике (по профилю специальности) </dc:title>
  <cp:lastModifiedBy>Дарья</cp:lastModifiedBy>
  <cp:revision>9</cp:revision>
  <dcterms:modified xsi:type="dcterms:W3CDTF">2025-06-05T16:33:34Z</dcterms:modified>
</cp:coreProperties>
</file>